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rchivo Black" panose="020B0604020202020204" charset="0"/>
      <p:regular r:id="rId7"/>
    </p:embeddedFont>
    <p:embeddedFont>
      <p:font typeface="Cotoris" panose="020E0402080508020303" charset="0"/>
      <p:regular r:id="rId8"/>
    </p:embeddedFont>
    <p:embeddedFont>
      <p:font typeface="Garet" panose="020B0604020202020204" charset="0"/>
      <p:regular r:id="rId9"/>
    </p:embeddedFont>
    <p:embeddedFont>
      <p:font typeface="Garet Bold" panose="020B0604020202020204" charset="0"/>
      <p:regular r:id="rId10"/>
    </p:embeddedFont>
    <p:embeddedFont>
      <p:font typeface="Impact" panose="020B0806030902050204" pitchFamily="34" charset="0"/>
      <p:regular r:id="rId11"/>
    </p:embeddedFont>
    <p:embeddedFont>
      <p:font typeface="Notable" panose="020B0604020202020204" charset="0"/>
      <p:regular r:id="rId12"/>
    </p:embeddedFont>
    <p:embeddedFont>
      <p:font typeface="The Season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381" b="-27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4455776" y="-2742760"/>
            <a:ext cx="3500818" cy="12031370"/>
          </a:xfrm>
          <a:custGeom>
            <a:avLst/>
            <a:gdLst/>
            <a:ahLst/>
            <a:cxnLst/>
            <a:rect l="l" t="t" r="r" b="b"/>
            <a:pathLst>
              <a:path w="3500818" h="12031370">
                <a:moveTo>
                  <a:pt x="0" y="0"/>
                </a:moveTo>
                <a:lnTo>
                  <a:pt x="3500818" y="0"/>
                </a:lnTo>
                <a:lnTo>
                  <a:pt x="3500818" y="12031370"/>
                </a:lnTo>
                <a:lnTo>
                  <a:pt x="0" y="12031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121621" r="-121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382467" y="-25817"/>
            <a:ext cx="16387079" cy="10259403"/>
          </a:xfrm>
          <a:custGeom>
            <a:avLst/>
            <a:gdLst/>
            <a:ahLst/>
            <a:cxnLst/>
            <a:rect l="l" t="t" r="r" b="b"/>
            <a:pathLst>
              <a:path w="16387079" h="10259403">
                <a:moveTo>
                  <a:pt x="16387079" y="0"/>
                </a:moveTo>
                <a:lnTo>
                  <a:pt x="0" y="0"/>
                </a:lnTo>
                <a:lnTo>
                  <a:pt x="0" y="10259403"/>
                </a:lnTo>
                <a:lnTo>
                  <a:pt x="16387079" y="10259403"/>
                </a:lnTo>
                <a:lnTo>
                  <a:pt x="16387079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t="-116880" r="-10851" b="-978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124409" y="27597"/>
            <a:ext cx="6486438" cy="10231806"/>
          </a:xfrm>
          <a:custGeom>
            <a:avLst/>
            <a:gdLst/>
            <a:ahLst/>
            <a:cxnLst/>
            <a:rect l="l" t="t" r="r" b="b"/>
            <a:pathLst>
              <a:path w="6486438" h="10231806">
                <a:moveTo>
                  <a:pt x="6486438" y="0"/>
                </a:moveTo>
                <a:lnTo>
                  <a:pt x="0" y="0"/>
                </a:lnTo>
                <a:lnTo>
                  <a:pt x="0" y="10231806"/>
                </a:lnTo>
                <a:lnTo>
                  <a:pt x="6486438" y="10231806"/>
                </a:lnTo>
                <a:lnTo>
                  <a:pt x="6486438" y="0"/>
                </a:lnTo>
                <a:close/>
              </a:path>
            </a:pathLst>
          </a:custGeom>
          <a:blipFill>
            <a:blip r:embed="rId5"/>
            <a:stretch>
              <a:fillRect l="-4502" r="-6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41339" y="5893372"/>
            <a:ext cx="9373830" cy="36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Your Proposed Solution (Sub heading)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284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22845" y="7980688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Your Name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825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TO: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8255" y="7980688"/>
            <a:ext cx="4423971" cy="73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Ai Agents Workshop - Mini Hackathon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3417" y="2131410"/>
            <a:ext cx="13081753" cy="338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u="none" spc="-85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(HEADING)</a:t>
            </a: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FFFFFF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FFFFFF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3357948" y="9454144"/>
            <a:ext cx="4920527" cy="779443"/>
            <a:chOff x="0" y="0"/>
            <a:chExt cx="6560703" cy="1039257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01803" y="0"/>
              <a:ext cx="1358900" cy="963057"/>
            </a:xfrm>
            <a:custGeom>
              <a:avLst/>
              <a:gdLst/>
              <a:ahLst/>
              <a:cxnLst/>
              <a:rect l="l" t="t" r="r" b="b"/>
              <a:pathLst>
                <a:path w="1358900" h="963057">
                  <a:moveTo>
                    <a:pt x="0" y="0"/>
                  </a:moveTo>
                  <a:lnTo>
                    <a:pt x="1358900" y="0"/>
                  </a:lnTo>
                  <a:lnTo>
                    <a:pt x="1358900" y="963057"/>
                  </a:lnTo>
                  <a:lnTo>
                    <a:pt x="0" y="96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66" t="-9405" r="-1008" b="-3660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45227"/>
              <a:ext cx="5201803" cy="39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8"/>
                </a:lnSpc>
                <a:spcBef>
                  <a:spcPct val="0"/>
                </a:spcBef>
              </a:pPr>
              <a:r>
                <a:rPr lang="en-US" sz="1677" spc="256" dirty="0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Kapidhwaj Innovations Pvt Ltd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F2E04AD-1C9B-7363-55FD-B8A0BBFBD013}"/>
              </a:ext>
            </a:extLst>
          </p:cNvPr>
          <p:cNvSpPr txBox="1"/>
          <p:nvPr/>
        </p:nvSpPr>
        <p:spPr>
          <a:xfrm>
            <a:off x="8775699" y="7835879"/>
            <a:ext cx="397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Anurag Salpe</a:t>
            </a:r>
            <a:endParaRPr lang="en-IN" sz="3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1433102"/>
            <a:ext cx="17538116" cy="8402275"/>
            <a:chOff x="0" y="0"/>
            <a:chExt cx="3890539" cy="1863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0538" cy="1863905"/>
            </a:xfrm>
            <a:custGeom>
              <a:avLst/>
              <a:gdLst/>
              <a:ahLst/>
              <a:cxnLst/>
              <a:rect l="l" t="t" r="r" b="b"/>
              <a:pathLst>
                <a:path w="3890538" h="1863905">
                  <a:moveTo>
                    <a:pt x="0" y="0"/>
                  </a:moveTo>
                  <a:lnTo>
                    <a:pt x="3890538" y="0"/>
                  </a:lnTo>
                  <a:lnTo>
                    <a:pt x="3890538" y="1863905"/>
                  </a:lnTo>
                  <a:lnTo>
                    <a:pt x="0" y="1863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0539" cy="1902005"/>
            </a:xfrm>
            <a:prstGeom prst="rect">
              <a:avLst/>
            </a:prstGeom>
          </p:spPr>
          <p:txBody>
            <a:bodyPr lIns="60313" tIns="60313" rIns="60313" bIns="6031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989" y="1714500"/>
            <a:ext cx="14716021" cy="10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3"/>
              </a:lnSpc>
            </a:pPr>
            <a:r>
              <a:rPr lang="en-US" sz="8028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WORKFLOW DIAGRAM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CB4A2-2C7A-40B3-20A9-717CE30AD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53" y="2568677"/>
            <a:ext cx="10319954" cy="7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A5456-C738-B66C-FC33-45F7130E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3" y="2552700"/>
            <a:ext cx="6858000" cy="7282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1433102"/>
            <a:ext cx="17522420" cy="8455717"/>
            <a:chOff x="0" y="0"/>
            <a:chExt cx="1357525" cy="6550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7525" cy="655095"/>
            </a:xfrm>
            <a:custGeom>
              <a:avLst/>
              <a:gdLst/>
              <a:ahLst/>
              <a:cxnLst/>
              <a:rect l="l" t="t" r="r" b="b"/>
              <a:pathLst>
                <a:path w="1357525" h="655095">
                  <a:moveTo>
                    <a:pt x="0" y="0"/>
                  </a:moveTo>
                  <a:lnTo>
                    <a:pt x="1357525" y="0"/>
                  </a:lnTo>
                  <a:lnTo>
                    <a:pt x="1357525" y="655095"/>
                  </a:lnTo>
                  <a:lnTo>
                    <a:pt x="0" y="655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57525" cy="693195"/>
            </a:xfrm>
            <a:prstGeom prst="rect">
              <a:avLst/>
            </a:prstGeom>
          </p:spPr>
          <p:txBody>
            <a:bodyPr lIns="172697" tIns="172697" rIns="172697" bIns="17269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103269" y="1654469"/>
            <a:ext cx="4081462" cy="108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USE CASE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EF2090-9E7C-B206-8C47-83333CDA0A32}"/>
              </a:ext>
            </a:extLst>
          </p:cNvPr>
          <p:cNvSpPr txBox="1"/>
          <p:nvPr/>
        </p:nvSpPr>
        <p:spPr>
          <a:xfrm>
            <a:off x="548494" y="2737323"/>
            <a:ext cx="1731154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Primary Use Cases 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002060"/>
                </a:solidFill>
              </a:rPr>
              <a:t>Educational Institutions Daily student attendance tracking using biometric data, RFID, or Google Forms. Automatically classify students as Present, Late, or </a:t>
            </a:r>
            <a:r>
              <a:rPr lang="en-US" sz="3200" dirty="0" err="1">
                <a:solidFill>
                  <a:srgbClr val="002060"/>
                </a:solidFill>
              </a:rPr>
              <a:t>Absent.Teachers</a:t>
            </a:r>
            <a:r>
              <a:rPr lang="en-US" sz="3200" dirty="0">
                <a:solidFill>
                  <a:srgbClr val="002060"/>
                </a:solidFill>
              </a:rPr>
              <a:t> no longer have to mark or analyze manually.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002060"/>
                </a:solidFill>
              </a:rPr>
              <a:t>Corporate/HR </a:t>
            </a:r>
            <a:r>
              <a:rPr lang="en-US" sz="3200" dirty="0" err="1">
                <a:solidFill>
                  <a:srgbClr val="002060"/>
                </a:solidFill>
              </a:rPr>
              <a:t>DepartmentsAutomate</a:t>
            </a:r>
            <a:r>
              <a:rPr lang="en-US" sz="3200" dirty="0">
                <a:solidFill>
                  <a:srgbClr val="002060"/>
                </a:solidFill>
              </a:rPr>
              <a:t> employee attendance monitoring from swipe card or login/logout logs. Flag habitual latecomers or </a:t>
            </a:r>
            <a:r>
              <a:rPr lang="en-US" sz="3200" dirty="0" err="1">
                <a:solidFill>
                  <a:srgbClr val="002060"/>
                </a:solidFill>
              </a:rPr>
              <a:t>absenteeism.Feed</a:t>
            </a:r>
            <a:r>
              <a:rPr lang="en-US" sz="3200" dirty="0">
                <a:solidFill>
                  <a:srgbClr val="002060"/>
                </a:solidFill>
              </a:rPr>
              <a:t> into HR analytics and payroll systems.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002060"/>
                </a:solidFill>
              </a:rPr>
              <a:t>Remote/Hybrid </a:t>
            </a:r>
            <a:r>
              <a:rPr lang="en-US" sz="3200" dirty="0" err="1">
                <a:solidFill>
                  <a:srgbClr val="002060"/>
                </a:solidFill>
              </a:rPr>
              <a:t>WorkplacesTrack</a:t>
            </a:r>
            <a:r>
              <a:rPr lang="en-US" sz="3200" dirty="0">
                <a:solidFill>
                  <a:srgbClr val="002060"/>
                </a:solidFill>
              </a:rPr>
              <a:t> attendance from virtual tools (like Zoom/Teams logs, login records).Automatically update HR sheets with attendance </a:t>
            </a:r>
            <a:r>
              <a:rPr lang="en-US" sz="3200" dirty="0" err="1">
                <a:solidFill>
                  <a:srgbClr val="002060"/>
                </a:solidFill>
              </a:rPr>
              <a:t>status.Use</a:t>
            </a:r>
            <a:r>
              <a:rPr lang="en-US" sz="3200" dirty="0">
                <a:solidFill>
                  <a:srgbClr val="002060"/>
                </a:solidFill>
              </a:rPr>
              <a:t> AI to understand context (e.g., if a meeting was joined on time).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002060"/>
                </a:solidFill>
              </a:rPr>
              <a:t>Workshop/Event </a:t>
            </a:r>
            <a:r>
              <a:rPr lang="en-US" sz="3200" dirty="0" err="1">
                <a:solidFill>
                  <a:srgbClr val="002060"/>
                </a:solidFill>
              </a:rPr>
              <a:t>ManagementManage</a:t>
            </a:r>
            <a:r>
              <a:rPr lang="en-US" sz="3200" dirty="0">
                <a:solidFill>
                  <a:srgbClr val="002060"/>
                </a:solidFill>
              </a:rPr>
              <a:t> attendee logs from check-in </a:t>
            </a:r>
            <a:r>
              <a:rPr lang="en-US" sz="3200" dirty="0" err="1">
                <a:solidFill>
                  <a:srgbClr val="002060"/>
                </a:solidFill>
              </a:rPr>
              <a:t>apps.Automatically</a:t>
            </a:r>
            <a:r>
              <a:rPr lang="en-US" sz="3200" dirty="0">
                <a:solidFill>
                  <a:srgbClr val="002060"/>
                </a:solidFill>
              </a:rPr>
              <a:t> classify and send certificates only to fully attended </a:t>
            </a:r>
            <a:r>
              <a:rPr lang="en-US" sz="3200" dirty="0" err="1">
                <a:solidFill>
                  <a:srgbClr val="002060"/>
                </a:solidFill>
              </a:rPr>
              <a:t>participants.Useful</a:t>
            </a:r>
            <a:r>
              <a:rPr lang="en-US" sz="3200" dirty="0">
                <a:solidFill>
                  <a:srgbClr val="002060"/>
                </a:solidFill>
              </a:rPr>
              <a:t> for webinars, tech fests, training programs, etc.</a:t>
            </a:r>
            <a:endParaRPr lang="en-IN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32842" y="1406974"/>
            <a:ext cx="17227642" cy="8418895"/>
            <a:chOff x="0" y="0"/>
            <a:chExt cx="1557628" cy="7611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7628" cy="761190"/>
            </a:xfrm>
            <a:custGeom>
              <a:avLst/>
              <a:gdLst/>
              <a:ahLst/>
              <a:cxnLst/>
              <a:rect l="l" t="t" r="r" b="b"/>
              <a:pathLst>
                <a:path w="1557628" h="761190">
                  <a:moveTo>
                    <a:pt x="0" y="0"/>
                  </a:moveTo>
                  <a:lnTo>
                    <a:pt x="1557628" y="0"/>
                  </a:lnTo>
                  <a:lnTo>
                    <a:pt x="1557628" y="761190"/>
                  </a:lnTo>
                  <a:lnTo>
                    <a:pt x="0" y="761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7628" cy="799290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72200" y="1704198"/>
            <a:ext cx="5517059" cy="848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ADVANTAGES</a:t>
            </a:r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70B11-5177-5D4A-62F0-4B4FBF213F3C}"/>
              </a:ext>
            </a:extLst>
          </p:cNvPr>
          <p:cNvSpPr txBox="1"/>
          <p:nvPr/>
        </p:nvSpPr>
        <p:spPr>
          <a:xfrm>
            <a:off x="682019" y="2439168"/>
            <a:ext cx="16923961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100% Automation (Zero Human Intervention)No manual entry or checking required. Saves significant time and effort for teachers, HR, or admins.</a:t>
            </a:r>
          </a:p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2. AI-Based Smart Classification Uses AI to handle exceptions and edge cases (e.g., late logins, missing data).Makes consistent and intelligent decisions.</a:t>
            </a:r>
          </a:p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3. Real-Time Updates Attendance status is updated instantly in Google Sheets or dashboards . Helps in live monitoring of presence or absence.</a:t>
            </a:r>
          </a:p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4. Scalable and Flexible Works across domains—education, corporate, events, fieldwork, </a:t>
            </a:r>
            <a:r>
              <a:rPr lang="en-US" sz="4000" b="1" dirty="0" err="1">
                <a:solidFill>
                  <a:srgbClr val="002060"/>
                </a:solidFill>
              </a:rPr>
              <a:t>etc</a:t>
            </a:r>
            <a:r>
              <a:rPr lang="en-US" sz="4000" b="1" dirty="0">
                <a:solidFill>
                  <a:srgbClr val="002060"/>
                </a:solidFill>
              </a:rPr>
              <a:t> . Can be scaled for thousands of users using cloud infrastructure.</a:t>
            </a:r>
          </a:p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5. Cloud Integration Syncs seamlessly with Google Workspace, Microsoft 365, Zoom, biometric devices, </a:t>
            </a:r>
            <a:r>
              <a:rPr lang="en-US" sz="4000" b="1" dirty="0" err="1">
                <a:solidFill>
                  <a:srgbClr val="002060"/>
                </a:solidFill>
              </a:rPr>
              <a:t>etc</a:t>
            </a:r>
            <a:r>
              <a:rPr lang="en-US" sz="4000" b="1" dirty="0">
                <a:solidFill>
                  <a:srgbClr val="002060"/>
                </a:solidFill>
              </a:rPr>
              <a:t> . Works from anywhere, any device.</a:t>
            </a:r>
            <a:endParaRPr lang="en-IN" sz="4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719" y="1433102"/>
            <a:ext cx="17252732" cy="8483164"/>
            <a:chOff x="0" y="0"/>
            <a:chExt cx="1559896" cy="767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9896" cy="767001"/>
            </a:xfrm>
            <a:custGeom>
              <a:avLst/>
              <a:gdLst/>
              <a:ahLst/>
              <a:cxnLst/>
              <a:rect l="l" t="t" r="r" b="b"/>
              <a:pathLst>
                <a:path w="1559896" h="767001">
                  <a:moveTo>
                    <a:pt x="0" y="0"/>
                  </a:moveTo>
                  <a:lnTo>
                    <a:pt x="1559896" y="0"/>
                  </a:lnTo>
                  <a:lnTo>
                    <a:pt x="1559896" y="767001"/>
                  </a:lnTo>
                  <a:lnTo>
                    <a:pt x="0" y="767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9896" cy="805101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4982" y="1724856"/>
            <a:ext cx="16358035" cy="108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FUTURE SCOPE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3B3CC-DBA8-0D9B-042C-3BA17C01127D}"/>
              </a:ext>
            </a:extLst>
          </p:cNvPr>
          <p:cNvSpPr txBox="1"/>
          <p:nvPr/>
        </p:nvSpPr>
        <p:spPr>
          <a:xfrm>
            <a:off x="635301" y="2451018"/>
            <a:ext cx="17066561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1.Behavioral Analytics &amp; Pattern Detection Predict absenteeism trends. Spot performance dips linked to attendance patterns.</a:t>
            </a:r>
          </a:p>
          <a:p>
            <a:r>
              <a:rPr lang="en-US" sz="4400" b="1" dirty="0">
                <a:solidFill>
                  <a:srgbClr val="002060"/>
                </a:solidFill>
              </a:rPr>
              <a:t>2. Face Recognition Integration Combine with computer vision to track attendance via webcam or CCTV. Fully contactless + real-time classification.</a:t>
            </a:r>
          </a:p>
          <a:p>
            <a:r>
              <a:rPr lang="en-US" sz="4400" b="1" dirty="0">
                <a:solidFill>
                  <a:srgbClr val="002060"/>
                </a:solidFill>
              </a:rPr>
              <a:t>3. Biometric + AI Fusion Use fingerprint or retina scans with AI for multi-factor verification. Increase security and fraud prevention.</a:t>
            </a:r>
          </a:p>
          <a:p>
            <a:r>
              <a:rPr lang="en-US" sz="4400" b="1" dirty="0">
                <a:solidFill>
                  <a:srgbClr val="002060"/>
                </a:solidFill>
              </a:rPr>
              <a:t>4. Conversational Dashboards Use a chatbot to ask: “Who was absent yesterday?” or “Give me a report of latecomers this week.”</a:t>
            </a:r>
          </a:p>
          <a:p>
            <a:r>
              <a:rPr lang="en-US" sz="4400" b="1" dirty="0">
                <a:solidFill>
                  <a:srgbClr val="002060"/>
                </a:solidFill>
              </a:rPr>
              <a:t>5. HR/Payroll Integration Connect with payroll systems to automatically calculate salaries based on attendance.</a:t>
            </a:r>
            <a:endParaRPr lang="en-IN" sz="4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550</Words>
  <Application>Microsoft Office PowerPoint</Application>
  <PresentationFormat>Custom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Garet Bold</vt:lpstr>
      <vt:lpstr>Arial</vt:lpstr>
      <vt:lpstr>Notable</vt:lpstr>
      <vt:lpstr>Cotoris</vt:lpstr>
      <vt:lpstr>Impact</vt:lpstr>
      <vt:lpstr>Calibri</vt:lpstr>
      <vt:lpstr>Archivo Black</vt:lpstr>
      <vt:lpstr>The Seasons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Hackathon PPT</dc:title>
  <dc:creator>Anurag Salpe</dc:creator>
  <cp:lastModifiedBy>Anurag Salpe</cp:lastModifiedBy>
  <cp:revision>3</cp:revision>
  <dcterms:created xsi:type="dcterms:W3CDTF">2006-08-16T00:00:00Z</dcterms:created>
  <dcterms:modified xsi:type="dcterms:W3CDTF">2025-06-21T16:31:16Z</dcterms:modified>
  <dc:identifier>DAGq9e7HApg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6404948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S10.3.1</vt:lpwstr>
  </property>
</Properties>
</file>